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4"/>
  </p:notesMasterIdLst>
  <p:sldIdLst>
    <p:sldId id="256" r:id="rId2"/>
    <p:sldId id="259" r:id="rId3"/>
    <p:sldId id="261" r:id="rId4"/>
    <p:sldId id="312" r:id="rId5"/>
    <p:sldId id="310" r:id="rId6"/>
    <p:sldId id="257" r:id="rId7"/>
    <p:sldId id="269" r:id="rId8"/>
    <p:sldId id="313" r:id="rId9"/>
    <p:sldId id="314" r:id="rId10"/>
    <p:sldId id="287" r:id="rId11"/>
    <p:sldId id="288" r:id="rId12"/>
    <p:sldId id="293" r:id="rId13"/>
    <p:sldId id="304" r:id="rId14"/>
    <p:sldId id="306" r:id="rId15"/>
    <p:sldId id="305" r:id="rId16"/>
    <p:sldId id="290" r:id="rId17"/>
    <p:sldId id="291" r:id="rId18"/>
    <p:sldId id="292" r:id="rId19"/>
    <p:sldId id="294" r:id="rId20"/>
    <p:sldId id="264" r:id="rId21"/>
    <p:sldId id="311" r:id="rId22"/>
    <p:sldId id="295" r:id="rId23"/>
    <p:sldId id="296" r:id="rId24"/>
    <p:sldId id="297" r:id="rId25"/>
    <p:sldId id="298" r:id="rId26"/>
    <p:sldId id="299" r:id="rId27"/>
    <p:sldId id="300" r:id="rId28"/>
    <p:sldId id="301" r:id="rId29"/>
    <p:sldId id="258" r:id="rId30"/>
    <p:sldId id="260" r:id="rId31"/>
    <p:sldId id="262" r:id="rId32"/>
    <p:sldId id="263" r:id="rId33"/>
    <p:sldId id="265" r:id="rId34"/>
    <p:sldId id="266" r:id="rId35"/>
    <p:sldId id="267" r:id="rId36"/>
    <p:sldId id="268"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Georgia" panose="02040502050405020303" pitchFamily="18" charset="0"/>
      <p:regular r:id="rId59"/>
      <p:bold r:id="rId60"/>
      <p:italic r:id="rId61"/>
      <p:boldItalic r:id="rId62"/>
    </p:embeddedFont>
    <p:embeddedFont>
      <p:font typeface="Nunito Sans" panose="020B0604020202020204" charset="0"/>
      <p:regular r:id="rId63"/>
      <p:bold r:id="rId64"/>
      <p:italic r:id="rId65"/>
      <p:boldItalic r:id="rId66"/>
    </p:embeddedFont>
    <p:embeddedFont>
      <p:font typeface="Rockwell Extra Bold" panose="02060903040505020403" pitchFamily="18" charset="0"/>
      <p:bold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94698"/>
  </p:normalViewPr>
  <p:slideViewPr>
    <p:cSldViewPr snapToGrid="0" snapToObjects="1">
      <p:cViewPr varScale="1">
        <p:scale>
          <a:sx n="142" d="100"/>
          <a:sy n="142" d="100"/>
        </p:scale>
        <p:origin x="588"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13581"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0" indent="0">
              <a:spcBef>
                <a:spcPts val="0"/>
              </a:spcBef>
              <a:buNone/>
            </a:pPr>
            <a:endParaRPr lang="en" sz="2000" i="0" dirty="0">
              <a:solidFill>
                <a:srgbClr val="666666"/>
              </a:solidFill>
              <a:effectLst/>
            </a:endParaRPr>
          </a:p>
          <a:p>
            <a:pPr marL="127000" indent="0">
              <a:buNone/>
            </a:pPr>
            <a:r>
              <a:rPr lang="it-IT" dirty="0">
                <a:solidFill>
                  <a:srgbClr val="666666"/>
                </a:solidFill>
              </a:rPr>
              <a:t>W</a:t>
            </a:r>
            <a:r>
              <a:rPr lang="en" dirty="0">
                <a:solidFill>
                  <a:srgbClr val="666666"/>
                </a:solidFill>
              </a:rPr>
              <a:t>ith the use of M</a:t>
            </a:r>
            <a:r>
              <a:rPr lang="it-IT" dirty="0">
                <a:solidFill>
                  <a:srgbClr val="666666"/>
                </a:solidFill>
              </a:rPr>
              <a:t>ATLAB</a:t>
            </a:r>
            <a:r>
              <a:rPr lang="en" dirty="0">
                <a:solidFill>
                  <a:srgbClr val="666666"/>
                </a:solidFill>
              </a:rPr>
              <a:t>, we create the dataset for our analysis.</a:t>
            </a:r>
          </a:p>
          <a:p>
            <a:pPr marL="127000" indent="0">
              <a:buNone/>
            </a:pPr>
            <a:r>
              <a:rPr lang="en" dirty="0">
                <a:solidFill>
                  <a:srgbClr val="666666"/>
                </a:solidFill>
              </a:rPr>
              <a:t>The script puts features and labels in one single table.</a:t>
            </a:r>
          </a:p>
          <a:p>
            <a:pPr marL="127000" indent="0">
              <a:buNone/>
            </a:pPr>
            <a:endParaRPr lang="en" dirty="0">
              <a:solidFill>
                <a:srgbClr val="666666"/>
              </a:solidFill>
            </a:endParaRPr>
          </a:p>
          <a:p>
            <a:pPr marL="127000" indent="0">
              <a:buNone/>
            </a:pPr>
            <a:r>
              <a:rPr lang="it-IT" dirty="0" err="1">
                <a:solidFill>
                  <a:srgbClr val="666666"/>
                </a:solidFill>
              </a:rPr>
              <a:t>Each</a:t>
            </a:r>
            <a:r>
              <a:rPr lang="it-IT" dirty="0">
                <a:solidFill>
                  <a:srgbClr val="666666"/>
                </a:solidFill>
              </a:rPr>
              <a:t> one of the 44 </a:t>
            </a:r>
            <a:r>
              <a:rPr lang="it-IT" dirty="0" err="1">
                <a:solidFill>
                  <a:srgbClr val="666666"/>
                </a:solidFill>
              </a:rPr>
              <a:t>istances</a:t>
            </a:r>
            <a:r>
              <a:rPr lang="it-IT" dirty="0">
                <a:solidFill>
                  <a:srgbClr val="666666"/>
                </a:solidFill>
              </a:rPr>
              <a:t> </a:t>
            </a:r>
            <a:r>
              <a:rPr lang="it-IT" dirty="0" err="1">
                <a:solidFill>
                  <a:srgbClr val="666666"/>
                </a:solidFill>
              </a:rPr>
              <a:t>is</a:t>
            </a:r>
            <a:r>
              <a:rPr lang="it-IT" dirty="0">
                <a:solidFill>
                  <a:srgbClr val="666666"/>
                </a:solidFill>
              </a:rPr>
              <a:t> </a:t>
            </a:r>
            <a:r>
              <a:rPr lang="it-IT" dirty="0" err="1">
                <a:solidFill>
                  <a:srgbClr val="666666"/>
                </a:solidFill>
              </a:rPr>
              <a:t>classified</a:t>
            </a:r>
            <a:r>
              <a:rPr lang="it-IT" dirty="0">
                <a:solidFill>
                  <a:srgbClr val="666666"/>
                </a:solidFill>
              </a:rPr>
              <a:t> </a:t>
            </a:r>
            <a:r>
              <a:rPr lang="it-IT" dirty="0" err="1">
                <a:solidFill>
                  <a:srgbClr val="666666"/>
                </a:solidFill>
              </a:rPr>
              <a:t>as</a:t>
            </a:r>
            <a:r>
              <a:rPr lang="it-IT" dirty="0">
                <a:solidFill>
                  <a:srgbClr val="666666"/>
                </a:solidFill>
              </a:rPr>
              <a:t> </a:t>
            </a:r>
            <a:r>
              <a:rPr lang="en" dirty="0">
                <a:solidFill>
                  <a:srgbClr val="666666"/>
                </a:solidFill>
              </a:rPr>
              <a:t>:</a:t>
            </a:r>
          </a:p>
          <a:p>
            <a:pPr>
              <a:buClr>
                <a:srgbClr val="666666"/>
              </a:buClr>
            </a:pPr>
            <a:r>
              <a:rPr lang="en" dirty="0">
                <a:solidFill>
                  <a:srgbClr val="666666"/>
                </a:solidFill>
              </a:rPr>
              <a:t>0 - Homogeneous (59 %): less aggressive.</a:t>
            </a:r>
          </a:p>
          <a:p>
            <a:pPr>
              <a:buClr>
                <a:srgbClr val="666666"/>
              </a:buClr>
            </a:pPr>
            <a:r>
              <a:rPr lang="en" dirty="0">
                <a:solidFill>
                  <a:srgbClr val="666666"/>
                </a:solidFill>
              </a:rPr>
              <a:t>1 - Heterogeneous (41 %): more aggressive.</a:t>
            </a:r>
          </a:p>
        </p:txBody>
      </p:sp>
      <p:sp>
        <p:nvSpPr>
          <p:cNvPr id="5" name="Rounded Rectangle 3">
            <a:extLst>
              <a:ext uri="{FF2B5EF4-FFF2-40B4-BE49-F238E27FC236}">
                <a16:creationId xmlns:a16="http://schemas.microsoft.com/office/drawing/2014/main" id="{10B517C8-16AA-CB4E-934D-5035D8036D90}"/>
              </a:ext>
            </a:extLst>
          </p:cNvPr>
          <p:cNvSpPr/>
          <p:nvPr/>
        </p:nvSpPr>
        <p:spPr>
          <a:xfrm>
            <a:off x="290382" y="668335"/>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Dataset</a:t>
            </a:r>
          </a:p>
        </p:txBody>
      </p:sp>
      <p:sp>
        <p:nvSpPr>
          <p:cNvPr id="6" name="Rounded Rectangle 11">
            <a:extLst>
              <a:ext uri="{FF2B5EF4-FFF2-40B4-BE49-F238E27FC236}">
                <a16:creationId xmlns:a16="http://schemas.microsoft.com/office/drawing/2014/main" id="{F6D07E88-41E1-FE4C-AD1A-EAF8CB428B4A}"/>
              </a:ext>
            </a:extLst>
          </p:cNvPr>
          <p:cNvSpPr/>
          <p:nvPr/>
        </p:nvSpPr>
        <p:spPr>
          <a:xfrm>
            <a:off x="2047220" y="668335"/>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lumMod val="75000"/>
                    <a:lumOff val="25000"/>
                  </a:prstClr>
                </a:solidFill>
                <a:latin typeface="Georgia" panose="02040502050405020303" pitchFamily="18" charset="0"/>
                <a:cs typeface="Arial" pitchFamily="34" charset="0"/>
              </a:rPr>
              <a:t>XXX</a:t>
            </a:r>
          </a:p>
        </p:txBody>
      </p:sp>
      <p:sp>
        <p:nvSpPr>
          <p:cNvPr id="7" name="Rounded Rectangle 12">
            <a:extLst>
              <a:ext uri="{FF2B5EF4-FFF2-40B4-BE49-F238E27FC236}">
                <a16:creationId xmlns:a16="http://schemas.microsoft.com/office/drawing/2014/main" id="{A7C11AC9-ED53-864D-B44E-89FA83859249}"/>
              </a:ext>
            </a:extLst>
          </p:cNvPr>
          <p:cNvSpPr/>
          <p:nvPr/>
        </p:nvSpPr>
        <p:spPr>
          <a:xfrm>
            <a:off x="2047220" y="272811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XXX</a:t>
            </a:r>
          </a:p>
          <a:p>
            <a:pPr defTabSz="914400"/>
            <a:endParaRPr lang="en-US" sz="1050" dirty="0">
              <a:solidFill>
                <a:prstClr val="black">
                  <a:lumMod val="75000"/>
                  <a:lumOff val="25000"/>
                </a:prstClr>
              </a:solidFill>
              <a:latin typeface="Arial" pitchFamily="34" charset="0"/>
              <a:cs typeface="Arial" pitchFamily="34" charset="0"/>
            </a:endParaRPr>
          </a:p>
        </p:txBody>
      </p:sp>
      <p:sp>
        <p:nvSpPr>
          <p:cNvPr id="8" name="Rectangle 19">
            <a:extLst>
              <a:ext uri="{FF2B5EF4-FFF2-40B4-BE49-F238E27FC236}">
                <a16:creationId xmlns:a16="http://schemas.microsoft.com/office/drawing/2014/main" id="{6E2BA6FB-8C87-DD4B-B3CE-8059C3B5EBB2}"/>
              </a:ext>
            </a:extLst>
          </p:cNvPr>
          <p:cNvSpPr/>
          <p:nvPr/>
        </p:nvSpPr>
        <p:spPr>
          <a:xfrm rot="-60000">
            <a:off x="342924" y="990918"/>
            <a:ext cx="1561500" cy="346963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59 COLUMNS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DESCRIPTIVE STATISTICS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 </a:t>
            </a:r>
          </a:p>
          <a:p>
            <a:pPr marL="171450" indent="-171450" algn="ctr" defTabSz="914400">
              <a:buFont typeface="Wingdings" panose="05000000000000000000" pitchFamily="2" charset="2"/>
              <a:buChar char="ü"/>
            </a:pPr>
            <a:endParaRPr lang="en-US" sz="1200" dirty="0">
              <a:solidFill>
                <a:prstClr val="black"/>
              </a:solidFill>
              <a:latin typeface="Rockwell Extra Bold" panose="02060903040505020403" pitchFamily="18" charset="0"/>
              <a:cs typeface="Arial" pitchFamily="34" charset="0"/>
            </a:endParaRPr>
          </a:p>
        </p:txBody>
      </p:sp>
      <p:sp>
        <p:nvSpPr>
          <p:cNvPr id="9" name="Rectangle 19">
            <a:extLst>
              <a:ext uri="{FF2B5EF4-FFF2-40B4-BE49-F238E27FC236}">
                <a16:creationId xmlns:a16="http://schemas.microsoft.com/office/drawing/2014/main" id="{CBF82CA8-1B8C-4846-BF02-E02227DCA48E}"/>
              </a:ext>
            </a:extLst>
          </p:cNvPr>
          <p:cNvSpPr/>
          <p:nvPr/>
        </p:nvSpPr>
        <p:spPr>
          <a:xfrm rot="-60000">
            <a:off x="2044705" y="1007111"/>
            <a:ext cx="1737025" cy="160618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600" dirty="0">
                <a:solidFill>
                  <a:prstClr val="black"/>
                </a:solidFill>
                <a:latin typeface="Georgia" panose="02040502050405020303" pitchFamily="18" charset="0"/>
                <a:cs typeface="Arial" pitchFamily="34" charset="0"/>
              </a:rPr>
              <a:t>Feature scaled in range [0, 1]</a:t>
            </a:r>
          </a:p>
        </p:txBody>
      </p:sp>
      <p:sp>
        <p:nvSpPr>
          <p:cNvPr id="11" name="Rectangle 19">
            <a:extLst>
              <a:ext uri="{FF2B5EF4-FFF2-40B4-BE49-F238E27FC236}">
                <a16:creationId xmlns:a16="http://schemas.microsoft.com/office/drawing/2014/main" id="{F55AAD7B-0DFC-3649-A7AD-B2269B7CAA17}"/>
              </a:ext>
            </a:extLst>
          </p:cNvPr>
          <p:cNvSpPr/>
          <p:nvPr/>
        </p:nvSpPr>
        <p:spPr>
          <a:xfrm rot="-60000">
            <a:off x="2060823" y="3159540"/>
            <a:ext cx="1804533" cy="157468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p:txBody>
      </p:sp>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81585"/>
            <a:ext cx="835376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000" i="0" dirty="0">
                <a:solidFill>
                  <a:srgbClr val="666666"/>
                </a:solidFill>
              </a:rPr>
            </a:br>
            <a:br>
              <a:rPr lang="it-IT" sz="2000" i="0" dirty="0">
                <a:solidFill>
                  <a:srgbClr val="666666"/>
                </a:solidFill>
              </a:rPr>
            </a:br>
            <a:r>
              <a:rPr lang="it-IT" dirty="0" err="1">
                <a:solidFill>
                  <a:srgbClr val="666666"/>
                </a:solidFill>
              </a:rPr>
              <a:t>Morphological</a:t>
            </a:r>
            <a:r>
              <a:rPr lang="it-IT" dirty="0">
                <a:solidFill>
                  <a:srgbClr val="666666"/>
                </a:solidFill>
              </a:rPr>
              <a:t> features:</a:t>
            </a: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a:t>
            </a:r>
          </a:p>
          <a:p>
            <a:pPr marL="127000" indent="0">
              <a:buClr>
                <a:srgbClr val="666666"/>
              </a:buClr>
              <a:buNone/>
            </a:pPr>
            <a:r>
              <a:rPr lang="it-IT" dirty="0">
                <a:solidFill>
                  <a:srgbClr val="666666"/>
                </a:solidFill>
              </a:rPr>
              <a:t>GLCM:</a:t>
            </a:r>
          </a:p>
          <a:p>
            <a:pPr marL="127000" indent="0">
              <a:buClr>
                <a:srgbClr val="666666"/>
              </a:buClr>
              <a:buNone/>
            </a:pPr>
            <a:r>
              <a:rPr lang="it-IT" dirty="0">
                <a:solidFill>
                  <a:srgbClr val="666666"/>
                </a:solidFill>
              </a:rPr>
              <a:t>GLRLM:</a:t>
            </a:r>
            <a:br>
              <a:rPr lang="it-IT" dirty="0">
                <a:solidFill>
                  <a:srgbClr val="666666"/>
                </a:solidFill>
              </a:rPr>
            </a:br>
            <a:r>
              <a:rPr lang="it-IT" dirty="0">
                <a:solidFill>
                  <a:srgbClr val="666666"/>
                </a:solidFill>
              </a:rPr>
              <a:t>GLSZM:</a:t>
            </a: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dirty="0"/>
              <a:t>Bla bla</a:t>
            </a: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53AD096-9401-47DE-8E7C-83461EBC8141}"/>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p:txBody>
          <a:bodyPr/>
          <a:lstStyle/>
          <a:p>
            <a:r>
              <a:rPr lang="it-IT" dirty="0"/>
              <a:t>Immagine modello </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p:txBody>
          <a:bodyPr/>
          <a:lstStyle/>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16EA566-1DEB-4AFC-97F2-91E8C45C3EC4}"/>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38FC0C4B-CD13-4BC7-ACA3-C4EECDC14618}"/>
              </a:ext>
            </a:extLst>
          </p:cNvPr>
          <p:cNvSpPr>
            <a:spLocks noGrp="1"/>
          </p:cNvSpPr>
          <p:nvPr>
            <p:ph type="body" idx="1"/>
          </p:nvPr>
        </p:nvSpPr>
        <p:spPr/>
        <p:txBody>
          <a:bodyPr/>
          <a:lstStyle/>
          <a:p>
            <a:r>
              <a:rPr lang="it-IT" sz="2000" dirty="0"/>
              <a:t>Feature </a:t>
            </a:r>
            <a:r>
              <a:rPr lang="it-IT" sz="2000" dirty="0" err="1"/>
              <a:t>selection</a:t>
            </a:r>
            <a:endParaRPr lang="it-IT" sz="2000" dirty="0"/>
          </a:p>
          <a:p>
            <a:endParaRPr lang="it-IT" dirty="0"/>
          </a:p>
          <a:p>
            <a:pPr marL="127000" indent="0">
              <a:buNone/>
            </a:pPr>
            <a:r>
              <a:rPr lang="it-IT" dirty="0" err="1">
                <a:solidFill>
                  <a:schemeClr val="tx1"/>
                </a:solidFill>
              </a:rPr>
              <a:t>We</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extracted</a:t>
            </a:r>
            <a:r>
              <a:rPr lang="it-IT" dirty="0">
                <a:solidFill>
                  <a:schemeClr val="tx1"/>
                </a:solidFill>
              </a:rPr>
              <a:t> a subset of features from the </a:t>
            </a:r>
            <a:r>
              <a:rPr lang="it-IT" dirty="0" err="1">
                <a:solidFill>
                  <a:schemeClr val="tx1"/>
                </a:solidFill>
              </a:rPr>
              <a:t>inital</a:t>
            </a:r>
            <a:r>
              <a:rPr lang="it-IT" dirty="0">
                <a:solidFill>
                  <a:schemeClr val="tx1"/>
                </a:solidFill>
              </a:rPr>
              <a:t> pool of 58. </a:t>
            </a:r>
            <a:br>
              <a:rPr lang="it-IT" dirty="0">
                <a:solidFill>
                  <a:schemeClr val="tx1"/>
                </a:solidFill>
              </a:rPr>
            </a:br>
            <a:endParaRPr lang="it-IT" dirty="0">
              <a:solidFill>
                <a:schemeClr val="tx1"/>
              </a:solidFill>
            </a:endParaRPr>
          </a:p>
        </p:txBody>
      </p:sp>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p:txBody>
          <a:bodyPr/>
          <a:lstStyle/>
          <a:p>
            <a:r>
              <a:rPr lang="it-IT" dirty="0"/>
              <a:t>Tabella feature scelte</a:t>
            </a:r>
          </a:p>
        </p:txBody>
      </p:sp>
      <p:sp>
        <p:nvSpPr>
          <p:cNvPr id="8" name="Segnaposto testo 7">
            <a:extLst>
              <a:ext uri="{FF2B5EF4-FFF2-40B4-BE49-F238E27FC236}">
                <a16:creationId xmlns:a16="http://schemas.microsoft.com/office/drawing/2014/main" id="{A84EB875-BF07-4F1F-9501-759680ED67C4}"/>
              </a:ext>
            </a:extLst>
          </p:cNvPr>
          <p:cNvSpPr>
            <a:spLocks noGrp="1"/>
          </p:cNvSpPr>
          <p:nvPr>
            <p:ph type="body" idx="3"/>
          </p:nvPr>
        </p:nvSpPr>
        <p:spPr/>
        <p:txBody>
          <a:bodyPr/>
          <a:lstStyle/>
          <a:p>
            <a:endParaRPr lang="it-IT"/>
          </a:p>
        </p:txBody>
      </p:sp>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Cross validation with SVM</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Results+images</a:t>
            </a:r>
            <a:endParaRPr lang="it-IT" dirty="0">
              <a:solidFill>
                <a:srgbClr val="FF0000"/>
              </a:solidFill>
            </a:endParaRP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t>Bibliography</a:t>
            </a:r>
            <a:br>
              <a:rPr lang="it-IT" dirty="0"/>
            </a:br>
            <a:endParaRPr lang="it-IT" dirty="0"/>
          </a:p>
          <a:p>
            <a:pPr marL="127000" indent="0">
              <a:buNone/>
            </a:pPr>
            <a:r>
              <a:rPr lang="en-US" sz="900" dirty="0"/>
              <a:t>[1] </a:t>
            </a:r>
            <a:r>
              <a:rPr lang="en-US" sz="900" dirty="0" err="1"/>
              <a:t>Coroller</a:t>
            </a:r>
            <a:r>
              <a:rPr lang="en-US" sz="900" dirty="0"/>
              <a:t>, T. P. (2017). Combining data science and medical imaging: Advancing cancer </a:t>
            </a:r>
            <a:r>
              <a:rPr lang="en-US" sz="900" dirty="0" err="1"/>
              <a:t>precisionmedicine</a:t>
            </a:r>
            <a:r>
              <a:rPr lang="en-US" sz="900" dirty="0"/>
              <a:t> with radiomics. Maastricht: </a:t>
            </a:r>
            <a:r>
              <a:rPr lang="en-US" sz="900" dirty="0" err="1"/>
              <a:t>Datawyse</a:t>
            </a:r>
            <a:r>
              <a:rPr lang="en-US" sz="900" dirty="0"/>
              <a:t> / </a:t>
            </a:r>
            <a:r>
              <a:rPr lang="en-US" sz="900" dirty="0" err="1"/>
              <a:t>Universitaire</a:t>
            </a:r>
            <a:r>
              <a:rPr lang="en-US" sz="900" dirty="0"/>
              <a:t> Pers Maastricht</a:t>
            </a:r>
            <a:endParaRPr lang="it-IT" sz="900" dirty="0"/>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21</a:t>
            </a:fld>
            <a:endParaRPr lang="it-IT"/>
          </a:p>
        </p:txBody>
      </p:sp>
    </p:spTree>
    <p:extLst>
      <p:ext uri="{BB962C8B-B14F-4D97-AF65-F5344CB8AC3E}">
        <p14:creationId xmlns:p14="http://schemas.microsoft.com/office/powerpoint/2010/main" val="8132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dirty="0">
                  <a:solidFill>
                    <a:srgbClr val="666666"/>
                  </a:solidFill>
                  <a:latin typeface="Nunito Sans"/>
                  <a:sym typeface="Nunito Sans"/>
                </a:rPr>
                <a:t>HETEROGENEOUS</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sym typeface="Nunito Sans"/>
                </a:rPr>
                <a:t>HOMOGENEOUS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able to classify heterogeneous and homogeneous tumour lesions.</a:t>
            </a: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i="0" dirty="0">
                <a:solidFill>
                  <a:srgbClr val="666666"/>
                </a:solidFill>
              </a:rPr>
              <a:t>44 </a:t>
            </a:r>
            <a:r>
              <a:rPr lang="it-IT" i="0" dirty="0">
                <a:solidFill>
                  <a:srgbClr val="666666"/>
                </a:solidFill>
              </a:rPr>
              <a:t>images of </a:t>
            </a:r>
            <a:r>
              <a:rPr lang="it-IT" i="0" dirty="0" err="1">
                <a:solidFill>
                  <a:srgbClr val="666666"/>
                </a:solidFill>
              </a:rPr>
              <a:t>metabolic</a:t>
            </a:r>
            <a:r>
              <a:rPr lang="it-IT" i="0" dirty="0">
                <a:solidFill>
                  <a:srgbClr val="666666"/>
                </a:solidFill>
              </a:rPr>
              <a:t> </a:t>
            </a:r>
            <a:r>
              <a:rPr lang="it-IT" i="0" dirty="0" err="1">
                <a:solidFill>
                  <a:srgbClr val="666666"/>
                </a:solidFill>
              </a:rPr>
              <a:t>tumour</a:t>
            </a:r>
            <a:r>
              <a:rPr lang="it-IT" i="0" dirty="0">
                <a:solidFill>
                  <a:srgbClr val="666666"/>
                </a:solidFill>
              </a:rPr>
              <a:t> </a:t>
            </a:r>
            <a:r>
              <a:rPr lang="it-IT" i="0" dirty="0" err="1">
                <a:solidFill>
                  <a:srgbClr val="666666"/>
                </a:solidFill>
              </a:rPr>
              <a:t>volumes</a:t>
            </a:r>
            <a:r>
              <a:rPr lang="it-IT" i="0" dirty="0">
                <a:solidFill>
                  <a:srgbClr val="666666"/>
                </a:solidFill>
              </a:rPr>
              <a:t> in </a:t>
            </a:r>
            <a:r>
              <a:rPr lang="it-IT" i="0" dirty="0" err="1">
                <a:solidFill>
                  <a:srgbClr val="666666"/>
                </a:solidFill>
              </a:rPr>
              <a:t>NIfTI</a:t>
            </a:r>
            <a:r>
              <a:rPr lang="it-IT" i="0" dirty="0">
                <a:solidFill>
                  <a:srgbClr val="666666"/>
                </a:solidFill>
              </a:rPr>
              <a:t> format.</a:t>
            </a:r>
          </a:p>
          <a:p>
            <a:pPr marL="0" indent="0">
              <a:spcBef>
                <a:spcPts val="0"/>
              </a:spcBef>
              <a:buNone/>
            </a:pPr>
            <a:endParaRPr lang="it-IT" i="0" dirty="0">
              <a:solidFill>
                <a:srgbClr val="666666"/>
              </a:solidFill>
              <a:effectLst/>
            </a:endParaRPr>
          </a:p>
          <a:p>
            <a:pPr marL="0" indent="0">
              <a:spcBef>
                <a:spcPts val="0"/>
              </a:spcBef>
              <a:buNone/>
            </a:pPr>
            <a:r>
              <a:rPr lang="it-IT" i="0" dirty="0" err="1">
                <a:solidFill>
                  <a:srgbClr val="666666"/>
                </a:solidFill>
              </a:rPr>
              <a:t>Based</a:t>
            </a:r>
            <a:r>
              <a:rPr lang="it-IT" i="0" dirty="0">
                <a:solidFill>
                  <a:srgbClr val="666666"/>
                </a:solidFill>
              </a:rPr>
              <a:t> on </a:t>
            </a:r>
            <a:r>
              <a:rPr lang="it-IT" i="0" dirty="0" err="1">
                <a:solidFill>
                  <a:srgbClr val="666666"/>
                </a:solidFill>
              </a:rPr>
              <a:t>synthetic</a:t>
            </a:r>
            <a:r>
              <a:rPr lang="it-IT" i="0" dirty="0">
                <a:solidFill>
                  <a:srgbClr val="666666"/>
                </a:solidFill>
              </a:rPr>
              <a:t> </a:t>
            </a:r>
            <a:r>
              <a:rPr lang="it-IT" i="0" dirty="0" err="1">
                <a:solidFill>
                  <a:srgbClr val="666666"/>
                </a:solidFill>
              </a:rPr>
              <a:t>lesion</a:t>
            </a:r>
            <a:r>
              <a:rPr lang="it-IT" i="0" dirty="0">
                <a:solidFill>
                  <a:srgbClr val="666666"/>
                </a:solidFill>
              </a:rPr>
              <a:t> </a:t>
            </a:r>
            <a:r>
              <a:rPr lang="it-IT" i="0" dirty="0" err="1">
                <a:solidFill>
                  <a:srgbClr val="666666"/>
                </a:solidFill>
              </a:rPr>
              <a:t>constructed</a:t>
            </a:r>
            <a:r>
              <a:rPr lang="it-IT" i="0" dirty="0">
                <a:solidFill>
                  <a:srgbClr val="666666"/>
                </a:solidFill>
              </a:rPr>
              <a:t> from </a:t>
            </a:r>
            <a:r>
              <a:rPr lang="it-IT" i="0" dirty="0" err="1">
                <a:solidFill>
                  <a:srgbClr val="666666"/>
                </a:solidFill>
              </a:rPr>
              <a:t>real</a:t>
            </a:r>
            <a:r>
              <a:rPr lang="it-IT" i="0" dirty="0">
                <a:solidFill>
                  <a:srgbClr val="666666"/>
                </a:solidFill>
              </a:rPr>
              <a:t> </a:t>
            </a:r>
            <a:r>
              <a:rPr lang="it-IT" i="0" dirty="0" err="1">
                <a:solidFill>
                  <a:srgbClr val="666666"/>
                </a:solidFill>
              </a:rPr>
              <a:t>patient</a:t>
            </a:r>
            <a:r>
              <a:rPr lang="it-IT" i="0" dirty="0">
                <a:solidFill>
                  <a:srgbClr val="666666"/>
                </a:solidFill>
              </a:rPr>
              <a:t> data.</a:t>
            </a:r>
          </a:p>
          <a:p>
            <a:pPr marL="0" indent="0">
              <a:spcBef>
                <a:spcPts val="0"/>
              </a:spcBef>
              <a:buNone/>
            </a:pPr>
            <a:endParaRPr lang="it-IT" i="0" dirty="0">
              <a:solidFill>
                <a:srgbClr val="666666"/>
              </a:solidFill>
              <a:effectLst/>
            </a:endParaRPr>
          </a:p>
          <a:p>
            <a:pPr marL="0" indent="0">
              <a:spcBef>
                <a:spcPts val="0"/>
              </a:spcBef>
              <a:buNone/>
            </a:pPr>
            <a:r>
              <a:rPr lang="it-IT" i="0" dirty="0" err="1">
                <a:solidFill>
                  <a:srgbClr val="666666"/>
                </a:solidFill>
              </a:rPr>
              <a:t>Segmented</a:t>
            </a:r>
            <a:r>
              <a:rPr lang="it-IT" i="0" dirty="0">
                <a:solidFill>
                  <a:srgbClr val="666666"/>
                </a:solidFill>
              </a:rPr>
              <a:t> </a:t>
            </a:r>
            <a:r>
              <a:rPr lang="it-IT" i="0" dirty="0" err="1">
                <a:solidFill>
                  <a:srgbClr val="666666"/>
                </a:solidFill>
              </a:rPr>
              <a:t>using</a:t>
            </a:r>
            <a:r>
              <a:rPr lang="it-IT" i="0" dirty="0">
                <a:solidFill>
                  <a:srgbClr val="666666"/>
                </a:solidFill>
              </a:rPr>
              <a:t> </a:t>
            </a:r>
            <a:r>
              <a:rPr lang="it-IT" i="0" dirty="0" err="1">
                <a:solidFill>
                  <a:srgbClr val="666666"/>
                </a:solidFill>
              </a:rPr>
              <a:t>two</a:t>
            </a:r>
            <a:r>
              <a:rPr lang="it-IT" i="0" dirty="0">
                <a:solidFill>
                  <a:srgbClr val="666666"/>
                </a:solidFill>
              </a:rPr>
              <a:t> </a:t>
            </a:r>
            <a:r>
              <a:rPr lang="it-IT" i="0" dirty="0" err="1">
                <a:solidFill>
                  <a:srgbClr val="666666"/>
                </a:solidFill>
              </a:rPr>
              <a:t>different</a:t>
            </a:r>
            <a:r>
              <a:rPr lang="it-IT" i="0" dirty="0">
                <a:solidFill>
                  <a:srgbClr val="666666"/>
                </a:solidFill>
              </a:rPr>
              <a:t> </a:t>
            </a:r>
            <a:r>
              <a:rPr lang="it-IT" i="0" dirty="0" err="1">
                <a:solidFill>
                  <a:srgbClr val="666666"/>
                </a:solidFill>
              </a:rPr>
              <a:t>thresholds</a:t>
            </a:r>
            <a:r>
              <a:rPr lang="it-IT" i="0" dirty="0">
                <a:solidFill>
                  <a:srgbClr val="666666"/>
                </a:solidFill>
              </a:rPr>
              <a:t>, one </a:t>
            </a:r>
            <a:r>
              <a:rPr lang="it-IT" i="0" dirty="0" err="1">
                <a:solidFill>
                  <a:srgbClr val="666666"/>
                </a:solidFill>
              </a:rPr>
              <a:t>adaptive</a:t>
            </a:r>
            <a:r>
              <a:rPr lang="it-IT" i="0" dirty="0">
                <a:solidFill>
                  <a:srgbClr val="666666"/>
                </a:solidFill>
              </a:rPr>
              <a:t> and one </a:t>
            </a:r>
            <a:r>
              <a:rPr lang="it-IT" i="0" dirty="0" err="1">
                <a:solidFill>
                  <a:srgbClr val="666666"/>
                </a:solidFill>
              </a:rPr>
              <a:t>fixed</a:t>
            </a:r>
            <a:r>
              <a:rPr lang="it-IT" i="0" dirty="0">
                <a:solidFill>
                  <a:srgbClr val="666666"/>
                </a:solidFill>
              </a:rPr>
              <a:t>.</a:t>
            </a:r>
          </a:p>
          <a:p>
            <a:pPr marL="0" indent="0">
              <a:spcBef>
                <a:spcPts val="0"/>
              </a:spcBef>
              <a:buNone/>
            </a:pPr>
            <a:endParaRPr lang="it-IT" i="0" dirty="0">
              <a:solidFill>
                <a:srgbClr val="666666"/>
              </a:solidFill>
            </a:endParaRPr>
          </a:p>
          <a:p>
            <a:pPr marL="0" indent="0">
              <a:spcBef>
                <a:spcPts val="0"/>
              </a:spcBef>
              <a:buNone/>
            </a:pPr>
            <a:r>
              <a:rPr lang="it-IT" i="0" dirty="0" err="1">
                <a:solidFill>
                  <a:srgbClr val="666666"/>
                </a:solidFill>
                <a:effectLst/>
              </a:rPr>
              <a:t>Mostly</a:t>
            </a:r>
            <a:r>
              <a:rPr lang="it-IT" i="0" dirty="0">
                <a:solidFill>
                  <a:srgbClr val="666666"/>
                </a:solidFill>
                <a:effectLst/>
              </a:rPr>
              <a:t> </a:t>
            </a:r>
            <a:r>
              <a:rPr lang="it-IT" i="0" dirty="0" err="1">
                <a:solidFill>
                  <a:srgbClr val="666666"/>
                </a:solidFill>
                <a:effectLst/>
              </a:rPr>
              <a:t>homogeneous</a:t>
            </a:r>
            <a:r>
              <a:rPr lang="it-IT" i="0" dirty="0">
                <a:solidFill>
                  <a:srgbClr val="666666"/>
                </a:solidFill>
                <a:effectLst/>
              </a:rPr>
              <a:t> features (59%).</a:t>
            </a:r>
          </a:p>
          <a:p>
            <a:pPr marL="0" indent="0">
              <a:spcBef>
                <a:spcPts val="0"/>
              </a:spcBef>
              <a:buNone/>
            </a:pPr>
            <a:endParaRPr lang="it-IT" i="0" dirty="0">
              <a:solidFill>
                <a:srgbClr val="666666"/>
              </a:solidFill>
            </a:endParaRPr>
          </a:p>
          <a:p>
            <a:pPr marL="0" indent="0">
              <a:spcBef>
                <a:spcPts val="0"/>
              </a:spcBef>
              <a:buNone/>
            </a:pPr>
            <a:r>
              <a:rPr lang="it-IT" i="0" dirty="0">
                <a:solidFill>
                  <a:srgbClr val="666666"/>
                </a:solidFill>
              </a:rPr>
              <a:t>Some </a:t>
            </a:r>
            <a:r>
              <a:rPr lang="it-IT" i="0" dirty="0" err="1">
                <a:solidFill>
                  <a:srgbClr val="666666"/>
                </a:solidFill>
              </a:rPr>
              <a:t>lesions</a:t>
            </a:r>
            <a:r>
              <a:rPr lang="it-IT" i="0" dirty="0">
                <a:solidFill>
                  <a:srgbClr val="666666"/>
                </a:solidFill>
              </a:rPr>
              <a:t> </a:t>
            </a:r>
            <a:r>
              <a:rPr lang="it-IT" i="0" dirty="0" err="1">
                <a:solidFill>
                  <a:srgbClr val="666666"/>
                </a:solidFill>
              </a:rPr>
              <a:t>very</a:t>
            </a:r>
            <a:r>
              <a:rPr lang="it-IT" i="0" dirty="0">
                <a:solidFill>
                  <a:srgbClr val="666666"/>
                </a:solidFill>
              </a:rPr>
              <a:t> </a:t>
            </a:r>
            <a:r>
              <a:rPr lang="it-IT" i="0" dirty="0" err="1">
                <a:solidFill>
                  <a:srgbClr val="666666"/>
                </a:solidFill>
              </a:rPr>
              <a:t>similar</a:t>
            </a:r>
            <a:r>
              <a:rPr lang="it-IT" i="0"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1505</TotalTime>
  <Words>1748</Words>
  <Application>Microsoft Office PowerPoint</Application>
  <PresentationFormat>Presentazione su schermo (16:9)</PresentationFormat>
  <Paragraphs>318</Paragraphs>
  <Slides>52</Slides>
  <Notes>49</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52</vt:i4>
      </vt:variant>
    </vt:vector>
  </HeadingPairs>
  <TitlesOfParts>
    <vt:vector size="59" baseType="lpstr">
      <vt:lpstr>Calibri</vt:lpstr>
      <vt:lpstr>Wingdings</vt:lpstr>
      <vt:lpstr>Georgia</vt:lpstr>
      <vt:lpstr>Rockwell Extra Bold</vt:lpstr>
      <vt:lpstr>Nunito Sans</vt:lpstr>
      <vt:lpstr>Arial</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Lorenzo Mammana</cp:lastModifiedBy>
  <cp:revision>81</cp:revision>
  <dcterms:modified xsi:type="dcterms:W3CDTF">2019-04-08T14:20:10Z</dcterms:modified>
</cp:coreProperties>
</file>